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61" r:id="rId14"/>
    <p:sldId id="288" r:id="rId15"/>
    <p:sldId id="289" r:id="rId16"/>
    <p:sldId id="290" r:id="rId17"/>
    <p:sldId id="291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83"/>
    <a:srgbClr val="D10003"/>
    <a:srgbClr val="FF9999"/>
    <a:srgbClr val="F4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1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0AF11-B678-4AD0-915B-4843C8168F30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4569A-D90E-4EAD-98F3-8B79835DD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0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569A-D90E-4EAD-98F3-8B79835DD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9050" y="0"/>
            <a:ext cx="12229465" cy="6873875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05" y="1637665"/>
            <a:ext cx="10800080" cy="46208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938"/>
            <a:ext cx="12229465" cy="6873875"/>
          </a:xfrm>
          <a:prstGeom prst="rect">
            <a:avLst/>
          </a:prstGeom>
        </p:spPr>
      </p:pic>
      <p:pic>
        <p:nvPicPr>
          <p:cNvPr id="16" name="shape3" descr="形状, 正方形  描述已自动生成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11" name="shape2" descr="形状, 正方形  描述已自动生成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4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101172" y="2640399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4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0" y="264414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4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02707" y="2640398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tray" descr="图片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aggle.com/datasets/mathchi/diabetes-data-set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91905" y="937727"/>
            <a:ext cx="10800080" cy="4982546"/>
          </a:xfrm>
          <a:prstGeom prst="rect">
            <a:avLst/>
          </a:prstGeom>
        </p:spPr>
        <p:txBody>
          <a:bodyPr anchor="b" anchorCtr="0">
            <a:normAutofit fontScale="90000"/>
          </a:bodyPr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             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sz="2800" dirty="0"/>
              <a:t>CS676(73098)</a:t>
            </a:r>
            <a:br>
              <a:rPr lang="en-US" sz="2800" dirty="0"/>
            </a:br>
            <a:r>
              <a:rPr lang="en-US" sz="2800" dirty="0" err="1"/>
              <a:t>Algorihtms</a:t>
            </a:r>
            <a:r>
              <a:rPr lang="en-US" sz="2800" dirty="0"/>
              <a:t> for Data Science</a:t>
            </a:r>
            <a:br>
              <a:rPr lang="en-US" sz="2800" dirty="0"/>
            </a:br>
            <a:br>
              <a:rPr lang="en-US" b="1" dirty="0"/>
            </a:br>
            <a:r>
              <a:rPr lang="en-US" sz="1800" dirty="0"/>
              <a:t>Bhavik Mahavir Chopra(U01875744)</a:t>
            </a:r>
            <a:br>
              <a:rPr lang="en-US" sz="2200" dirty="0"/>
            </a:br>
            <a:br>
              <a:rPr lang="en-US" b="1" dirty="0"/>
            </a:br>
            <a:r>
              <a:rPr lang="en-US" sz="3900" b="1" dirty="0"/>
              <a:t>Final Project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Diabetes Prediction Modelling Onset</a:t>
            </a:r>
            <a:br>
              <a:rPr lang="en-US" b="1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422360-FAF7-5252-BF82-C93207AA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95" y="743513"/>
            <a:ext cx="4341632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>
                <a:effectLst/>
                <a:latin typeface="Poppins Regular" panose="00000500000000000000" pitchFamily="2" charset="0"/>
                <a:cs typeface="Poppins Regular" panose="00000500000000000000" pitchFamily="2" charset="0"/>
              </a:rPr>
              <a:t>Comparing Groups (Diabetes vs. No Diabetes)</a:t>
            </a:r>
            <a:br>
              <a:rPr lang="en-US" sz="2400" b="0" dirty="0">
                <a:effectLst/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endParaRPr lang="en-US" sz="2400" kern="1200" dirty="0">
              <a:solidFill>
                <a:schemeClr val="tx1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7A1676-603B-F2C5-37F1-E44041F242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2295" y="2196590"/>
            <a:ext cx="4783697" cy="343358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+mn-lt"/>
                <a:cs typeface="+mn-cs"/>
              </a:rPr>
              <a:t>Plotted Histogram</a:t>
            </a:r>
          </a:p>
          <a:p>
            <a:pPr marL="0" algn="l">
              <a:lnSpc>
                <a:spcPct val="90000"/>
              </a:lnSpc>
              <a:spcAft>
                <a:spcPts val="600"/>
              </a:spcAft>
            </a:pPr>
            <a:br>
              <a:rPr lang="en-US" sz="2000" b="0" dirty="0">
                <a:effectLst/>
                <a:latin typeface="+mn-lt"/>
                <a:cs typeface="+mn-cs"/>
              </a:rPr>
            </a:br>
            <a:endParaRPr lang="en-US" sz="2000" b="0" dirty="0">
              <a:effectLst/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C671B-5C91-B25A-E98D-716A7F99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31" y="1334277"/>
            <a:ext cx="6945344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1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71DD37-7927-2935-ACD6-1A295C3C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97" y="0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  <a:t>Data Preprocessing</a:t>
            </a:r>
            <a:b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endParaRPr lang="en-US" sz="2400" kern="1200" dirty="0">
              <a:solidFill>
                <a:schemeClr val="tx1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FF05DE-665E-7DA0-B809-708CCD2F2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9575" y="2040375"/>
            <a:ext cx="4783697" cy="12885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Performed Standardization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Standardized Output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FF6D28E-DF4C-07FD-2A05-F04C2C2B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341" y="971405"/>
            <a:ext cx="6090262" cy="51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7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81E9D-3627-B969-8E2E-21F196261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62" y="463238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  <a:t>Feature Selection</a:t>
            </a:r>
            <a:b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endParaRPr lang="en-US" sz="2400" kern="1200" dirty="0">
              <a:solidFill>
                <a:schemeClr val="tx1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C3F6A4-673E-8B5E-0341-2A2D71D029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2363" y="1855898"/>
            <a:ext cx="4783697" cy="3433583"/>
          </a:xfrm>
        </p:spPr>
        <p:txBody>
          <a:bodyPr vert="horz" lIns="91440" tIns="45720" rIns="91440" bIns="45720" rtlCol="0">
            <a:normAutofit/>
          </a:bodyPr>
          <a:lstStyle/>
          <a:p>
            <a:pPr marL="0" algn="l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- </a:t>
            </a:r>
            <a:r>
              <a:rPr lang="en-US" sz="2000" b="0" dirty="0">
                <a:effectLst/>
                <a:latin typeface="Poppins Regular" panose="00000500000000000000" pitchFamily="2" charset="0"/>
                <a:cs typeface="Poppins Regular" panose="00000500000000000000" pitchFamily="2" charset="0"/>
              </a:rPr>
              <a:t>Performed Principal Component Analysis (PCA), reducing the dataset to two principal components. </a:t>
            </a:r>
          </a:p>
          <a:p>
            <a:pPr marL="0" algn="l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- </a:t>
            </a:r>
            <a:r>
              <a:rPr lang="en-US" sz="2000" b="0" dirty="0">
                <a:effectLst/>
                <a:latin typeface="Poppins Regular" panose="00000500000000000000" pitchFamily="2" charset="0"/>
                <a:cs typeface="Poppins Regular" panose="00000500000000000000" pitchFamily="2" charset="0"/>
              </a:rPr>
              <a:t>The variance explained by these components is approximately 26.18% and 21.64% respectively.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83A9AAA-99FE-213F-B4AF-20992506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1605266"/>
            <a:ext cx="5365375" cy="34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sz="2400" dirty="0"/>
              <a:t>Machine Learning Methodologies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948572" y="3255713"/>
            <a:ext cx="2945443" cy="163302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r>
              <a:rPr lang="en-US" dirty="0"/>
              <a:t>ML Models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4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Fuzzy C- Mean Clustering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206547" y="264039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ctr"/>
            <a:r>
              <a:rPr lang="en-US" sz="2400" dirty="0"/>
              <a:t>Unsupervised ML Model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4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Logistic Regression</a:t>
            </a:r>
          </a:p>
          <a:p>
            <a:pPr lvl="0"/>
            <a:r>
              <a:rPr lang="en-US" dirty="0"/>
              <a:t>Random Forest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16703" y="2640398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ctr"/>
            <a:r>
              <a:rPr lang="en-US" sz="2400" dirty="0"/>
              <a:t>Supervised ML Models</a:t>
            </a:r>
          </a:p>
          <a:p>
            <a:pPr algn="ctr"/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560059-9C4C-FDE8-6A3C-00F9402D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>
                <a:latin typeface="Poppins Regular" panose="00000500000000000000" pitchFamily="2" charset="0"/>
                <a:cs typeface="Poppins Regular" panose="00000500000000000000" pitchFamily="2" charset="0"/>
              </a:rPr>
              <a:t>Logistic Regression</a:t>
            </a:r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A33B5B6-A52A-0469-31CA-7F53162E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30" y="2421924"/>
            <a:ext cx="4340521" cy="371114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386C041-0BEE-D49D-8964-3C50213C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776655"/>
            <a:ext cx="5167185" cy="30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9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282EFA-8D9A-B34B-57B7-6D2F3F58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>
                <a:latin typeface="Poppins Regular" panose="00000500000000000000" pitchFamily="2" charset="0"/>
                <a:cs typeface="Poppins Regular" panose="00000500000000000000" pitchFamily="2" charset="0"/>
              </a:rPr>
              <a:t>Random Forest</a:t>
            </a:r>
            <a:br>
              <a:rPr lang="en-US" sz="3400" dirty="0"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endParaRPr lang="en-US" sz="34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53D61B51-4C75-F68B-8C61-C66CB0DA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50" y="2421924"/>
            <a:ext cx="4624480" cy="3711146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235E9-DEAB-9880-5621-1808BC16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3211765"/>
            <a:ext cx="5167185" cy="213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3DDB0C-2DDF-8477-7D77-4D8DB4CB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4000" dirty="0">
                <a:latin typeface="+mn-lt"/>
                <a:cs typeface="+mn-cs"/>
              </a:rPr>
              <a:t>Fuzzy C-Mean Clustering</a:t>
            </a:r>
            <a:br>
              <a:rPr lang="en-US" sz="4000" dirty="0">
                <a:latin typeface="+mn-lt"/>
                <a:cs typeface="+mn-cs"/>
              </a:rPr>
            </a:br>
            <a:endParaRPr lang="en-US" sz="4000" dirty="0">
              <a:latin typeface="+mj-lt"/>
              <a:cs typeface="+mj-cs"/>
            </a:endParaRPr>
          </a:p>
        </p:txBody>
      </p:sp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681AC7FF-DD7B-33DD-9BA7-840C491E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50" y="2421924"/>
            <a:ext cx="4624480" cy="3711146"/>
          </a:xfrm>
          <a:prstGeom prst="rect">
            <a:avLst/>
          </a:prstGeom>
        </p:spPr>
      </p:pic>
      <p:pic>
        <p:nvPicPr>
          <p:cNvPr id="5" name="Picture 4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E1468AD8-96A8-C545-2A5F-DB5231CE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160" y="2421924"/>
            <a:ext cx="4697653" cy="3711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5E3B9D-2F3B-F6AD-B77B-FD21DAE51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194" y="6191911"/>
            <a:ext cx="4275931" cy="4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0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102961-E3CA-7B9E-5A6C-1462CDC3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/>
              <a:t>Model Comparison</a:t>
            </a:r>
            <a:br>
              <a:rPr lang="en-US" sz="3400" dirty="0"/>
            </a:b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D3B94-1B9F-1C11-E65E-F05C9001C7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+mn-cs"/>
              </a:rPr>
              <a:t>Fuzzy C-Mean gives the maximum accuracy of 75.26%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62863-9198-F1DB-75C5-0CBDEBAF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76142"/>
            <a:ext cx="6903720" cy="550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40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7600" y="11916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r>
              <a:rPr lang="en-US" dirty="0"/>
              <a:t>Introduction</a:t>
            </a:r>
          </a:p>
          <a:p>
            <a:r>
              <a:rPr lang="en-US" dirty="0"/>
              <a:t>About data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Machine Learning Methodologies</a:t>
            </a:r>
          </a:p>
          <a:p>
            <a:r>
              <a:rPr lang="en-US" dirty="0"/>
              <a:t>Model Comparison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906677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algn="l"/>
            <a:r>
              <a:rPr lang="en-US" sz="3600" b="1" dirty="0"/>
              <a:t>Introduction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287337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l"/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- From MIDAS Q6.3, trying different values of k for maximum accuracy</a:t>
            </a:r>
            <a:b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- Leveraged ML to predict &amp; understand diabetes outcomes</a:t>
            </a:r>
            <a:b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- Visualizing &amp; standardizing data for reliable analysis.</a:t>
            </a:r>
            <a:b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- Applied Supervised &amp; Unsupervised ML methodologies</a:t>
            </a:r>
            <a:b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- Compared the accuracies for better outcome</a:t>
            </a:r>
            <a:b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</a:b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3B38E-1F12-3885-7A50-85EAFA28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55" y="1709849"/>
            <a:ext cx="5222122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Reference:</a:t>
            </a:r>
            <a:b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Kaggle(</a:t>
            </a:r>
            <a: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  <a:hlinkClick r:id="rId2"/>
              </a:rPr>
              <a:t>Diabetes Dataset</a:t>
            </a:r>
            <a: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)</a:t>
            </a:r>
            <a:b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MIDAS Q6.3</a:t>
            </a:r>
            <a:b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b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b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b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b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Data &amp; attributes:</a:t>
            </a:r>
            <a:br>
              <a:rPr lang="en-US" sz="2800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endParaRPr lang="en-US" sz="2800" kern="1200" dirty="0">
              <a:solidFill>
                <a:schemeClr val="tx1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CE3756-2F8D-CEF0-17B7-19FCB3BC5E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7833" y="-181782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algn="l">
              <a:lnSpc>
                <a:spcPct val="90000"/>
              </a:lnSpc>
              <a:spcBef>
                <a:spcPts val="1000"/>
              </a:spcBef>
            </a:pPr>
            <a:r>
              <a:rPr lang="en-US" sz="3400" b="1" kern="1200" dirty="0">
                <a:solidFill>
                  <a:schemeClr val="tx1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About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B476E-3B3F-CD82-B9D2-8CD3543F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2" y="673143"/>
            <a:ext cx="5536001" cy="54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47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535897-F64D-C68B-0FE8-43FD822A4B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Distribution Analysis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46ABE-2D6A-D3FE-F69C-B13F5E7ED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" b="1592"/>
          <a:stretch/>
        </p:blipFill>
        <p:spPr>
          <a:xfrm>
            <a:off x="5977788" y="746449"/>
            <a:ext cx="5425410" cy="531219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D2376BAE-9E04-57BE-2EA8-780C8967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317" y="501382"/>
            <a:ext cx="6143807" cy="1327742"/>
          </a:xfrm>
        </p:spPr>
        <p:txBody>
          <a:bodyPr/>
          <a:lstStyle/>
          <a:p>
            <a:r>
              <a:rPr lang="en-US" sz="3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Exploratory Data Analysis</a:t>
            </a:r>
            <a:br>
              <a:rPr lang="en-US" sz="3400" b="1" dirty="0"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endParaRPr lang="en-US" sz="34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9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BE402B-4805-24EF-FC52-FCF77193C9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8801" y="1473490"/>
            <a:ext cx="4018443" cy="7980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  <a:t>Missing Values &amp; Zeros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536A7-5C30-A67F-9631-EBC70912B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" b="2307"/>
          <a:stretch/>
        </p:blipFill>
        <p:spPr>
          <a:xfrm>
            <a:off x="5977788" y="509570"/>
            <a:ext cx="5425410" cy="57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0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857442-686A-573D-A199-3A9C2468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  <a:t>Outlier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03C7A-9F1E-4F49-A2CA-5399642D4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7" b="1469"/>
          <a:stretch/>
        </p:blipFill>
        <p:spPr>
          <a:xfrm>
            <a:off x="5977788" y="662473"/>
            <a:ext cx="5425410" cy="53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1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5115AB-E8F4-28AD-2EFB-A3578BB11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32" y="1083484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  <a:t>Treating Outliers</a:t>
            </a:r>
            <a:b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endParaRPr lang="en-US" sz="24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A84A125-B2EF-1CEF-F672-3CBB635A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291591"/>
            <a:ext cx="4397433" cy="109935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281779-090C-2BEE-7BD5-A33CCA9B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4412331"/>
            <a:ext cx="4395569" cy="1109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1D84C7-562A-4C47-D30B-3502301AB693}"/>
              </a:ext>
            </a:extLst>
          </p:cNvPr>
          <p:cNvSpPr txBox="1"/>
          <p:nvPr/>
        </p:nvSpPr>
        <p:spPr>
          <a:xfrm>
            <a:off x="502568" y="3428682"/>
            <a:ext cx="585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DiabetesPedigreeFunction</a:t>
            </a:r>
            <a:r>
              <a:rPr lang="en-US" dirty="0">
                <a:latin typeface="Poppins Regular" panose="00000500000000000000" pitchFamily="2" charset="0"/>
                <a:cs typeface="Poppins Regular" panose="00000500000000000000" pitchFamily="2" charset="0"/>
              </a:rPr>
              <a:t> column had 16 outliers</a:t>
            </a:r>
          </a:p>
        </p:txBody>
      </p:sp>
    </p:spTree>
    <p:extLst>
      <p:ext uri="{BB962C8B-B14F-4D97-AF65-F5344CB8AC3E}">
        <p14:creationId xmlns:p14="http://schemas.microsoft.com/office/powerpoint/2010/main" val="110318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6A73BB-B934-9B0D-0DDE-EA48A495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Correlation Analysis</a:t>
            </a:r>
            <a:br>
              <a:rPr lang="en-US" sz="2400" dirty="0"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endParaRPr lang="en-US" sz="24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008971C-77B0-ADD8-6003-2636B2B74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r="-549"/>
          <a:stretch/>
        </p:blipFill>
        <p:spPr>
          <a:xfrm>
            <a:off x="5704089" y="656150"/>
            <a:ext cx="6220074" cy="56692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5FF1F2-C448-FCD2-92A5-95BFBD7FE4E4}"/>
              </a:ext>
            </a:extLst>
          </p:cNvPr>
          <p:cNvSpPr txBox="1"/>
          <p:nvPr/>
        </p:nvSpPr>
        <p:spPr>
          <a:xfrm>
            <a:off x="959655" y="3306124"/>
            <a:ext cx="348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 Regular" panose="00000500000000000000" pitchFamily="2" charset="0"/>
                <a:cs typeface="Poppins Regular" panose="00000500000000000000" pitchFamily="2" charset="0"/>
              </a:rPr>
              <a:t>Plotted Heatmap</a:t>
            </a:r>
          </a:p>
        </p:txBody>
      </p:sp>
    </p:spTree>
    <p:extLst>
      <p:ext uri="{BB962C8B-B14F-4D97-AF65-F5344CB8AC3E}">
        <p14:creationId xmlns:p14="http://schemas.microsoft.com/office/powerpoint/2010/main" val="93541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253</Words>
  <Application>Microsoft Office PowerPoint</Application>
  <PresentationFormat>Widescreen</PresentationFormat>
  <Paragraphs>43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Arial</vt:lpstr>
      <vt:lpstr>Calibri</vt:lpstr>
      <vt:lpstr>Google Sans</vt:lpstr>
      <vt:lpstr>Poppins Light</vt:lpstr>
      <vt:lpstr>Poppins Medium</vt:lpstr>
      <vt:lpstr>Poppins Regular</vt:lpstr>
      <vt:lpstr>Poppins SemiBold</vt:lpstr>
      <vt:lpstr>Office 主题​​</vt:lpstr>
      <vt:lpstr>                           CS676(73098) Algorihtms for Data Science  Bhavik Mahavir Chopra(U01875744)  Final Project  Diabetes Prediction Modelling Onset </vt:lpstr>
      <vt:lpstr>Content</vt:lpstr>
      <vt:lpstr>- From MIDAS Q6.3, trying different values of k for maximum accuracy - Leveraged ML to predict &amp; understand diabetes outcomes - Visualizing &amp; standardizing data for reliable analysis. - Applied Supervised &amp; Unsupervised ML methodologies - Compared the accuracies for better outcome </vt:lpstr>
      <vt:lpstr>Reference: Kaggle(Diabetes Dataset) MIDAS Q6.3     Data &amp; attributes: </vt:lpstr>
      <vt:lpstr>Exploratory Data Analysis </vt:lpstr>
      <vt:lpstr>PowerPoint Presentation</vt:lpstr>
      <vt:lpstr>Outlier Detection</vt:lpstr>
      <vt:lpstr>Treating Outliers </vt:lpstr>
      <vt:lpstr>Correlation Analysis </vt:lpstr>
      <vt:lpstr>Comparing Groups (Diabetes vs. No Diabetes) </vt:lpstr>
      <vt:lpstr>Data Preprocessing </vt:lpstr>
      <vt:lpstr>Feature Selection </vt:lpstr>
      <vt:lpstr>Machine Learning Methodologies</vt:lpstr>
      <vt:lpstr>Logistic Regression</vt:lpstr>
      <vt:lpstr>Random Forest </vt:lpstr>
      <vt:lpstr>Fuzzy C-Mean Clustering </vt:lpstr>
      <vt:lpstr>Model Comparison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Chopra, Mr. Bhavik Mahavir</cp:lastModifiedBy>
  <cp:revision>187</cp:revision>
  <dcterms:created xsi:type="dcterms:W3CDTF">2023-12-14T11:57:57Z</dcterms:created>
  <dcterms:modified xsi:type="dcterms:W3CDTF">2023-12-15T23:10:41Z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907BE583156828286BEF6E65C9873BC7_43</vt:lpwstr>
  </property>
</Properties>
</file>